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92" r:id="rId2"/>
    <p:sldId id="332" r:id="rId3"/>
    <p:sldId id="284" r:id="rId4"/>
    <p:sldId id="324" r:id="rId5"/>
    <p:sldId id="259" r:id="rId6"/>
    <p:sldId id="335" r:id="rId7"/>
    <p:sldId id="336" r:id="rId8"/>
    <p:sldId id="337" r:id="rId9"/>
    <p:sldId id="316" r:id="rId10"/>
    <p:sldId id="325" r:id="rId11"/>
    <p:sldId id="326" r:id="rId12"/>
    <p:sldId id="327" r:id="rId13"/>
    <p:sldId id="328" r:id="rId14"/>
    <p:sldId id="329" r:id="rId15"/>
    <p:sldId id="330" r:id="rId16"/>
    <p:sldId id="331" r:id="rId17"/>
    <p:sldId id="334" r:id="rId18"/>
    <p:sldId id="333" r:id="rId19"/>
    <p:sldId id="338" r:id="rId20"/>
    <p:sldId id="33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847A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24"/>
    <p:restoredTop sz="93878"/>
  </p:normalViewPr>
  <p:slideViewPr>
    <p:cSldViewPr snapToGrid="0" snapToObjects="1">
      <p:cViewPr varScale="1">
        <p:scale>
          <a:sx n="84" d="100"/>
          <a:sy n="84" d="100"/>
        </p:scale>
        <p:origin x="21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png>
</file>

<file path=ppt/media/image16.png>
</file>

<file path=ppt/media/image2.jpeg>
</file>

<file path=ppt/media/image22.jpg>
</file>

<file path=ppt/media/image23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271" name="Shape 2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000" b="0" i="0">
        <a:latin typeface="Arial" panose="020B0604020202020204" pitchFamily="34" charset="0"/>
        <a:ea typeface="Helvetica Neue"/>
        <a:cs typeface="Arial" panose="020B0604020202020204" pitchFamily="34" charset="0"/>
        <a:sym typeface="Helvetica Neue"/>
      </a:defRPr>
    </a:lvl1pPr>
    <a:lvl2pPr indent="2286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24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741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572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3175">
            <a:miter lim="400000"/>
          </a:ln>
        </p:spPr>
      </p:pic>
      <p:sp>
        <p:nvSpPr>
          <p:cNvPr id="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1572" y="9111018"/>
            <a:ext cx="382988" cy="377537"/>
          </a:xfrm>
          <a:prstGeom prst="rect">
            <a:avLst/>
          </a:prstGeom>
        </p:spPr>
        <p:txBody>
          <a:bodyPr lIns="65023" tIns="65023" rIns="65023" bIns="65023" anchor="ctr"/>
          <a:lstStyle>
            <a:lvl1pPr algn="r" defTabSz="650240">
              <a:defRPr sz="1600" b="0" i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8648762"/>
      </p:ext>
    </p:extLst>
  </p:cSld>
  <p:clrMapOvr>
    <a:masterClrMapping/>
  </p:clrMapOvr>
  <p:transition spd="med" advClick="0" advTm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D7C1-B164-754B-B4CE-115E9DAD1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  <a:prstGeom prst="rect">
            <a:avLst/>
          </a:prstGeom>
        </p:spPr>
        <p:txBody>
          <a:bodyPr anchor="b"/>
          <a:lstStyle>
            <a:lvl1pPr>
              <a:defRPr sz="3413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09B05-2494-F442-AEB9-2C3B88497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  <a:prstGeom prst="rect">
            <a:avLst/>
          </a:prstGeom>
        </p:spPr>
        <p:txBody>
          <a:bodyPr/>
          <a:lstStyle>
            <a:lvl1pPr>
              <a:defRPr sz="3413" b="0" i="0"/>
            </a:lvl1pPr>
            <a:lvl2pPr>
              <a:defRPr sz="2987" b="0" i="0"/>
            </a:lvl2pPr>
            <a:lvl3pPr>
              <a:defRPr sz="2560" b="0" i="0"/>
            </a:lvl3pPr>
            <a:lvl4pPr>
              <a:defRPr sz="2133" b="0" i="0"/>
            </a:lvl4pPr>
            <a:lvl5pPr>
              <a:defRPr sz="2133" b="0" i="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F764E-06AA-944C-900B-A37D77B2F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07" b="0" i="0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7921932"/>
      </p:ext>
    </p:extLst>
  </p:cSld>
  <p:clrMapOvr>
    <a:masterClrMapping/>
  </p:clrMapOvr>
  <p:transition spd="med" advClick="0" advTm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A9D92-F0B8-4740-95E4-968C387D8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  <a:prstGeom prst="rect">
            <a:avLst/>
          </a:prstGeom>
        </p:spPr>
        <p:txBody>
          <a:bodyPr anchor="b"/>
          <a:lstStyle>
            <a:lvl1pPr>
              <a:defRPr sz="3413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DC2578-72B6-7947-A89B-7104872618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413" b="0" i="0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A76E7-B2A3-0B44-BF56-24893B1F2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07" b="0" i="0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4183123"/>
      </p:ext>
    </p:extLst>
  </p:cSld>
  <p:clrMapOvr>
    <a:masterClrMapping/>
  </p:clrMapOvr>
  <p:transition spd="med" advClick="0" advTm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79915-3043-E84E-9A36-D8A85E21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CFCA88-4BA4-D949-8069-4B7116E821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94532484"/>
      </p:ext>
    </p:extLst>
  </p:cSld>
  <p:clrMapOvr>
    <a:masterClrMapping/>
  </p:clrMapOvr>
  <p:transition spd="med" advClick="0" advTm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E1F4FB-163B-014F-AA43-37CEB84C04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6F8945-237E-0A4F-9A0C-ADF1C1105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13266613"/>
      </p:ext>
    </p:extLst>
  </p:cSld>
  <p:clrMapOvr>
    <a:masterClrMapping/>
  </p:clrMapOvr>
  <p:transition spd="med" advClick="0" advTm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CCAC RI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>
            <a:extLst>
              <a:ext uri="{FF2B5EF4-FFF2-40B4-BE49-F238E27FC236}">
                <a16:creationId xmlns:a16="http://schemas.microsoft.com/office/drawing/2014/main" id="{DF7D022D-7EA3-DD40-9142-17CBFD3BB483}"/>
              </a:ext>
            </a:extLst>
          </p:cNvPr>
          <p:cNvSpPr/>
          <p:nvPr userDrawn="1"/>
        </p:nvSpPr>
        <p:spPr>
          <a:xfrm>
            <a:off x="-2" y="8938181"/>
            <a:ext cx="13004803" cy="828558"/>
          </a:xfrm>
          <a:prstGeom prst="rect">
            <a:avLst/>
          </a:prstGeom>
          <a:gradFill>
            <a:gsLst>
              <a:gs pos="9000">
                <a:srgbClr val="FFFFFF"/>
              </a:gs>
              <a:gs pos="64999">
                <a:srgbClr val="618059"/>
              </a:gs>
              <a:gs pos="82000">
                <a:srgbClr val="618CAA"/>
              </a:gs>
              <a:gs pos="100000">
                <a:srgbClr val="8A7551"/>
              </a:gs>
            </a:gsLst>
          </a:gradFill>
          <a:ln w="3175">
            <a:miter lim="400000"/>
          </a:ln>
        </p:spPr>
        <p:txBody>
          <a:bodyPr lIns="65023" tIns="65023" rIns="65023" bIns="65023" anchor="ctr"/>
          <a:lstStyle/>
          <a:p>
            <a:pPr defTabSz="65024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Kyle Bocinsky, Southwestern Climates and Cultures in the Past, Present, and Future.…">
            <a:extLst>
              <a:ext uri="{FF2B5EF4-FFF2-40B4-BE49-F238E27FC236}">
                <a16:creationId xmlns:a16="http://schemas.microsoft.com/office/drawing/2014/main" id="{8E42D8B2-98D0-1E43-BF85-5C65C265673F}"/>
              </a:ext>
            </a:extLst>
          </p:cNvPr>
          <p:cNvSpPr txBox="1"/>
          <p:nvPr userDrawn="1"/>
        </p:nvSpPr>
        <p:spPr>
          <a:xfrm>
            <a:off x="6609170" y="8975432"/>
            <a:ext cx="6338144" cy="75405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Kyle </a:t>
            </a:r>
            <a:r>
              <a:rPr b="0" i="0" dirty="0" err="1">
                <a:latin typeface="Arial" panose="020B0604020202020204" pitchFamily="34" charset="0"/>
                <a:cs typeface="Arial" panose="020B0604020202020204" pitchFamily="34" charset="0"/>
              </a:rPr>
              <a:t>Bocinsky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 Montana Climate Office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Helvetica Light"/>
              </a:rPr>
              <a:t>Western US Drought and Flood Update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NWAL COVID Coordination Weekly Call,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October 1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 202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1D01BADC-770A-564D-85F8-F7031AFEA2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94" y="8938181"/>
            <a:ext cx="2582161" cy="815419"/>
          </a:xfrm>
          <a:prstGeom prst="rect">
            <a:avLst/>
          </a:prstGeom>
        </p:spPr>
      </p:pic>
      <p:pic>
        <p:nvPicPr>
          <p:cNvPr id="14" name="Picture 13" descr="Logo&#10;&#10;Description automatically generated with medium confidence">
            <a:extLst>
              <a:ext uri="{FF2B5EF4-FFF2-40B4-BE49-F238E27FC236}">
                <a16:creationId xmlns:a16="http://schemas.microsoft.com/office/drawing/2014/main" id="{8CB27F7C-646D-B042-A2D2-25FBDB3DDFF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8708" y="8833284"/>
            <a:ext cx="2086218" cy="103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40914"/>
      </p:ext>
    </p:extLst>
  </p:cSld>
  <p:clrMapOvr>
    <a:masterClrMapping/>
  </p:clrMapOvr>
  <p:transition spd="med" advClick="0" advTm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C9F5-CFA3-6B47-A6F1-58B78AEDE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  <a:prstGeom prst="rect">
            <a:avLst/>
          </a:prstGeom>
        </p:spPr>
        <p:txBody>
          <a:bodyPr anchor="b"/>
          <a:lstStyle>
            <a:lvl1pPr algn="ctr">
              <a:defRPr sz="64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3ABE06-D6F9-F14F-92BE-A13D7DE49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60" b="0" i="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91009626"/>
      </p:ext>
    </p:extLst>
  </p:cSld>
  <p:clrMapOvr>
    <a:masterClrMapping/>
  </p:clrMapOvr>
  <p:transition spd="med" advClick="0" advTm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FCF55-D176-C141-A180-35FE69E7A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2991A-B188-874B-A36C-B83EEDA5E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002089"/>
      </p:ext>
    </p:extLst>
  </p:cSld>
  <p:clrMapOvr>
    <a:masterClrMapping/>
  </p:clrMapOvr>
  <p:transition spd="med" advClick="0" advTm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EEF9B-0E16-9442-97B5-95FB43633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  <a:prstGeom prst="rect">
            <a:avLst/>
          </a:prstGeom>
        </p:spPr>
        <p:txBody>
          <a:bodyPr anchor="b"/>
          <a:lstStyle>
            <a:lvl1pPr>
              <a:defRPr sz="64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7FFEE-85EB-BA4D-B425-EB6A413EA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560" b="0" i="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2004765"/>
      </p:ext>
    </p:extLst>
  </p:cSld>
  <p:clrMapOvr>
    <a:masterClrMapping/>
  </p:clrMapOvr>
  <p:transition spd="med" advClick="0" advTm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2F334-92D3-E741-A4CD-639222BDE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82D7B-A698-F741-8C46-7D2E5AC608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EF62E4-70EB-8F4B-9451-36B298510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6326092"/>
      </p:ext>
    </p:extLst>
  </p:cSld>
  <p:clrMapOvr>
    <a:masterClrMapping/>
  </p:clrMapOvr>
  <p:transition spd="med" advClick="0" advTm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CCAC RI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Rectangle 11"/>
          <p:cNvSpPr/>
          <p:nvPr/>
        </p:nvSpPr>
        <p:spPr>
          <a:xfrm>
            <a:off x="-2" y="8938181"/>
            <a:ext cx="13004803" cy="828558"/>
          </a:xfrm>
          <a:prstGeom prst="rect">
            <a:avLst/>
          </a:prstGeom>
          <a:gradFill>
            <a:gsLst>
              <a:gs pos="9000">
                <a:srgbClr val="FFFFFF"/>
              </a:gs>
              <a:gs pos="64999">
                <a:srgbClr val="618059"/>
              </a:gs>
              <a:gs pos="82000">
                <a:srgbClr val="618CAA"/>
              </a:gs>
              <a:gs pos="100000">
                <a:srgbClr val="8A7551"/>
              </a:gs>
            </a:gsLst>
          </a:gradFill>
          <a:ln w="3175">
            <a:miter lim="400000"/>
          </a:ln>
        </p:spPr>
        <p:txBody>
          <a:bodyPr lIns="65023" tIns="65023" rIns="65023" bIns="65023" anchor="ctr"/>
          <a:lstStyle/>
          <a:p>
            <a:pPr defTabSz="65024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1" name="Kyle Bocinsky, Southwestern Climates and Cultures in the Past, Present, and Future.…"/>
          <p:cNvSpPr txBox="1"/>
          <p:nvPr/>
        </p:nvSpPr>
        <p:spPr>
          <a:xfrm>
            <a:off x="6609170" y="8975432"/>
            <a:ext cx="6338144" cy="75405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Kyle </a:t>
            </a:r>
            <a:r>
              <a:rPr b="0" i="0" dirty="0" err="1">
                <a:latin typeface="Arial" panose="020B0604020202020204" pitchFamily="34" charset="0"/>
                <a:cs typeface="Arial" panose="020B0604020202020204" pitchFamily="34" charset="0"/>
              </a:rPr>
              <a:t>Bocinsky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 Montana Climate Office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Helvetica Light"/>
              </a:rPr>
              <a:t>Western Navajo Nation and Hopi Reservation Drought Update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Arizona FRTEP Meeting,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April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 202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EBF2AEAA-59D3-2740-89CE-6089E0C2BB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94" y="8938181"/>
            <a:ext cx="2582161" cy="815419"/>
          </a:xfrm>
          <a:prstGeom prst="rect">
            <a:avLst/>
          </a:prstGeom>
        </p:spPr>
      </p:pic>
      <p:pic>
        <p:nvPicPr>
          <p:cNvPr id="7" name="Picture 6" descr="Logo&#10;&#10;Description automatically generated with medium confidence">
            <a:extLst>
              <a:ext uri="{FF2B5EF4-FFF2-40B4-BE49-F238E27FC236}">
                <a16:creationId xmlns:a16="http://schemas.microsoft.com/office/drawing/2014/main" id="{E26E91D2-CAF3-9A49-B4A6-99F62EEDA8B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8708" y="8833284"/>
            <a:ext cx="2086218" cy="103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85115"/>
      </p:ext>
    </p:extLst>
  </p:cSld>
  <p:clrMapOvr>
    <a:masterClrMapping/>
  </p:clrMapOvr>
  <p:transition spd="med" advClick="0" advTm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960A8-3058-6943-9333-64B13050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E81D0-552C-B744-9ADD-F02B353B6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0" i="0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003015-64DD-514E-B697-6A079C269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9AD804-EDC2-AD42-960C-196662A42E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0" i="0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0ABAE6-7225-A447-BA8B-3B1F2E963A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6174453"/>
      </p:ext>
    </p:extLst>
  </p:cSld>
  <p:clrMapOvr>
    <a:masterClrMapping/>
  </p:clrMapOvr>
  <p:transition spd="med" advClick="0" advTm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96462-053D-7D47-A7E1-65EF8A9E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43367"/>
      </p:ext>
    </p:extLst>
  </p:cSld>
  <p:clrMapOvr>
    <a:masterClrMapping/>
  </p:clrMapOvr>
  <p:transition spd="med" advClick="0" advTm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855365"/>
      </p:ext>
    </p:extLst>
  </p:cSld>
  <p:clrMapOvr>
    <a:masterClrMapping/>
  </p:clrMapOvr>
  <p:transition spd="med" advClick="0" advTm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1874C-CF00-ED4E-89BE-0A18B677D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  <a:prstGeom prst="rect">
            <a:avLst/>
          </a:prstGeom>
        </p:spPr>
        <p:txBody>
          <a:bodyPr anchor="b"/>
          <a:lstStyle>
            <a:lvl1pPr>
              <a:defRPr sz="3413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2356-8C02-C84F-8707-E6866C1B6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  <a:prstGeom prst="rect">
            <a:avLst/>
          </a:prstGeom>
        </p:spPr>
        <p:txBody>
          <a:bodyPr/>
          <a:lstStyle>
            <a:lvl1pPr>
              <a:defRPr sz="3413" b="0" i="0"/>
            </a:lvl1pPr>
            <a:lvl2pPr>
              <a:defRPr sz="2987" b="0" i="0"/>
            </a:lvl2pPr>
            <a:lvl3pPr>
              <a:defRPr sz="2560" b="0" i="0"/>
            </a:lvl3pPr>
            <a:lvl4pPr>
              <a:defRPr sz="2133" b="0" i="0"/>
            </a:lvl4pPr>
            <a:lvl5pPr>
              <a:defRPr sz="2133" b="0" i="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DFDEFB-E4CD-8443-9A87-908FF8984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07" b="0" i="0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3568995"/>
      </p:ext>
    </p:extLst>
  </p:cSld>
  <p:clrMapOvr>
    <a:masterClrMapping/>
  </p:clrMapOvr>
  <p:transition spd="med" advClick="0" advTm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64CE5-D563-304F-AC8F-BC6E0715D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  <a:prstGeom prst="rect">
            <a:avLst/>
          </a:prstGeom>
        </p:spPr>
        <p:txBody>
          <a:bodyPr anchor="b"/>
          <a:lstStyle>
            <a:lvl1pPr>
              <a:defRPr sz="3413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5332EE-2EC2-8F41-B65E-9953A45EC8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413" b="0" i="0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F0418A-C50F-8644-A76C-74B71F85B7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07" b="0" i="0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5764028"/>
      </p:ext>
    </p:extLst>
  </p:cSld>
  <p:clrMapOvr>
    <a:masterClrMapping/>
  </p:clrMapOvr>
  <p:transition spd="med" advClick="0" advTm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11EB3-F8AD-C84F-BBD3-5D0068B70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CC4379-851B-1F46-BFE4-A0E097EB4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3317186"/>
      </p:ext>
    </p:extLst>
  </p:cSld>
  <p:clrMapOvr>
    <a:masterClrMapping/>
  </p:clrMapOvr>
  <p:transition spd="med" advClick="0" advTm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56FEF0-565B-ED4E-848A-C2235A03D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D6577-6879-2949-AC46-A9BA57E39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8822396"/>
      </p:ext>
    </p:extLst>
  </p:cSld>
  <p:clrMapOvr>
    <a:masterClrMapping/>
  </p:clrMapOvr>
  <p:transition spd="med" advClick="0" advTm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CCAC RI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>
            <a:extLst>
              <a:ext uri="{FF2B5EF4-FFF2-40B4-BE49-F238E27FC236}">
                <a16:creationId xmlns:a16="http://schemas.microsoft.com/office/drawing/2014/main" id="{DF7D022D-7EA3-DD40-9142-17CBFD3BB483}"/>
              </a:ext>
            </a:extLst>
          </p:cNvPr>
          <p:cNvSpPr/>
          <p:nvPr userDrawn="1"/>
        </p:nvSpPr>
        <p:spPr>
          <a:xfrm>
            <a:off x="-2" y="8938181"/>
            <a:ext cx="13004803" cy="828558"/>
          </a:xfrm>
          <a:prstGeom prst="rect">
            <a:avLst/>
          </a:prstGeom>
          <a:gradFill>
            <a:gsLst>
              <a:gs pos="9000">
                <a:srgbClr val="FFFFFF"/>
              </a:gs>
              <a:gs pos="64999">
                <a:srgbClr val="618059"/>
              </a:gs>
              <a:gs pos="82000">
                <a:srgbClr val="618CAA"/>
              </a:gs>
              <a:gs pos="100000">
                <a:srgbClr val="8A7551"/>
              </a:gs>
            </a:gsLst>
          </a:gradFill>
          <a:ln w="3175">
            <a:miter lim="400000"/>
          </a:ln>
        </p:spPr>
        <p:txBody>
          <a:bodyPr lIns="65023" tIns="65023" rIns="65023" bIns="65023" anchor="ctr"/>
          <a:lstStyle/>
          <a:p>
            <a:pPr defTabSz="65024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Kyle Bocinsky, Southwestern Climates and Cultures in the Past, Present, and Future.…">
            <a:extLst>
              <a:ext uri="{FF2B5EF4-FFF2-40B4-BE49-F238E27FC236}">
                <a16:creationId xmlns:a16="http://schemas.microsoft.com/office/drawing/2014/main" id="{8E42D8B2-98D0-1E43-BF85-5C65C265673F}"/>
              </a:ext>
            </a:extLst>
          </p:cNvPr>
          <p:cNvSpPr txBox="1"/>
          <p:nvPr userDrawn="1"/>
        </p:nvSpPr>
        <p:spPr>
          <a:xfrm>
            <a:off x="6609170" y="8975432"/>
            <a:ext cx="6338144" cy="75405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Kyle </a:t>
            </a:r>
            <a:r>
              <a:rPr b="0" i="0" dirty="0" err="1">
                <a:latin typeface="Arial" panose="020B0604020202020204" pitchFamily="34" charset="0"/>
                <a:cs typeface="Arial" panose="020B0604020202020204" pitchFamily="34" charset="0"/>
              </a:rPr>
              <a:t>Bocinsky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 Montana Climate Office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Helvetica Light"/>
              </a:rPr>
              <a:t>UMRB Flood and Drought Early Warning: Seeking TCU Collaboration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FALCON 2021 Annual Conference,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October 21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 202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Logo&#10;&#10;Description automatically generated with medium confidence">
            <a:extLst>
              <a:ext uri="{FF2B5EF4-FFF2-40B4-BE49-F238E27FC236}">
                <a16:creationId xmlns:a16="http://schemas.microsoft.com/office/drawing/2014/main" id="{8CB27F7C-646D-B042-A2D2-25FBDB3DDF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7035" y="8833284"/>
            <a:ext cx="2086218" cy="1039712"/>
          </a:xfrm>
          <a:prstGeom prst="rect">
            <a:avLst/>
          </a:prstGeom>
        </p:spPr>
      </p:pic>
      <p:pic>
        <p:nvPicPr>
          <p:cNvPr id="3" name="Picture 2" descr="Icon, qr code&#10;&#10;Description automatically generated">
            <a:extLst>
              <a:ext uri="{FF2B5EF4-FFF2-40B4-BE49-F238E27FC236}">
                <a16:creationId xmlns:a16="http://schemas.microsoft.com/office/drawing/2014/main" id="{8E8B4CF2-780A-1049-8A67-70FCB4A25D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632" y="9001560"/>
            <a:ext cx="915336" cy="70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648932"/>
      </p:ext>
    </p:extLst>
  </p:cSld>
  <p:clrMapOvr>
    <a:masterClrMapping/>
  </p:clrMapOvr>
  <p:transition spd="med" advClick="0" advTm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530D4-5BDF-EF43-B771-4AEEC3D68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  <a:prstGeom prst="rect">
            <a:avLst/>
          </a:prstGeom>
        </p:spPr>
        <p:txBody>
          <a:bodyPr anchor="b"/>
          <a:lstStyle>
            <a:lvl1pPr algn="ctr">
              <a:defRPr sz="64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88EA5-D868-BE4B-82BC-74166DF45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60" b="0" i="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57827475"/>
      </p:ext>
    </p:extLst>
  </p:cSld>
  <p:clrMapOvr>
    <a:masterClrMapping/>
  </p:clrMapOvr>
  <p:transition spd="med" advClick="0" advTm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85D63-8F28-D94D-B9FB-140B2A79C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97FC1-9435-A14D-9A7F-18A29D111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7096088"/>
      </p:ext>
    </p:extLst>
  </p:cSld>
  <p:clrMapOvr>
    <a:masterClrMapping/>
  </p:clrMapOvr>
  <p:transition spd="med" advClick="0" advTm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77B97-67A0-E046-8230-A283BDF4A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  <a:prstGeom prst="rect">
            <a:avLst/>
          </a:prstGeom>
        </p:spPr>
        <p:txBody>
          <a:bodyPr anchor="b"/>
          <a:lstStyle>
            <a:lvl1pPr>
              <a:defRPr sz="64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ADB8C-BFAF-A54A-86C0-B78FD95A3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560" b="0" i="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6767905"/>
      </p:ext>
    </p:extLst>
  </p:cSld>
  <p:clrMapOvr>
    <a:masterClrMapping/>
  </p:clrMapOvr>
  <p:transition spd="med" advClick="0" advTm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F2F06-6475-724E-87B2-DA442F86F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55E20-ED59-0448-AF30-AC3B6EA52C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2045E-6357-9D4A-AED3-0BB59C75D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6145683"/>
      </p:ext>
    </p:extLst>
  </p:cSld>
  <p:clrMapOvr>
    <a:masterClrMapping/>
  </p:clrMapOvr>
  <p:transition spd="med" advClick="0" advTm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1F2DD-CD71-C341-9FAD-1060B34A4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3576E-4EC6-344C-A167-89D5222B6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0" i="0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BA4896-3026-DE48-B450-FEE0658E6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2903D-91EB-A946-A9CF-44FB26FAC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0" i="0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7DEDD5-755F-7B45-B964-66CBCBB3F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6287295"/>
      </p:ext>
    </p:extLst>
  </p:cSld>
  <p:clrMapOvr>
    <a:masterClrMapping/>
  </p:clrMapOvr>
  <p:transition spd="med" advClick="0" advTm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5446-A780-0846-A4C1-479EF9A83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4847514"/>
      </p:ext>
    </p:extLst>
  </p:cSld>
  <p:clrMapOvr>
    <a:masterClrMapping/>
  </p:clrMapOvr>
  <p:transition spd="med" advClick="0" advTm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3690" y="9258300"/>
            <a:ext cx="384721" cy="379591"/>
          </a:xfrm>
          <a:prstGeom prst="rect">
            <a:avLst/>
          </a:prstGeom>
          <a:ln w="3175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700" r:id="rId2"/>
    <p:sldLayoutId id="2147483688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  <p:sldLayoutId id="2147483698" r:id="rId25"/>
    <p:sldLayoutId id="2147483699" r:id="rId26"/>
  </p:sldLayoutIdLst>
  <p:transition spd="med" advClick="0" advTm="0"/>
  <p:txStyles>
    <p:title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1pPr>
      <a:lvl2pPr marL="889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2pPr>
      <a:lvl3pPr marL="1333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3pPr>
      <a:lvl4pPr marL="1778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4pPr>
      <a:lvl5pPr marL="2222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5pPr>
      <a:lvl6pPr marL="2667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83F5ED94-AB7D-6D4D-94C7-06B23AFA6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81920" y="0"/>
            <a:ext cx="13415376" cy="894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457AFD-8F8A-064C-9F4D-2BCB5BCA14E2}"/>
              </a:ext>
            </a:extLst>
          </p:cNvPr>
          <p:cNvSpPr txBox="1"/>
          <p:nvPr/>
        </p:nvSpPr>
        <p:spPr>
          <a:xfrm>
            <a:off x="891598" y="1093945"/>
            <a:ext cx="11268340" cy="6755696"/>
          </a:xfrm>
          <a:prstGeom prst="rect">
            <a:avLst/>
          </a:prstGeom>
          <a:solidFill>
            <a:srgbClr val="000000">
              <a:alpha val="25098"/>
            </a:srgbClr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Developing a Flood and Drought Early Warning Network for the Upper Missouri River Basin </a:t>
            </a:r>
          </a:p>
          <a:p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Seeking TCU Collaboration</a:t>
            </a:r>
            <a:endParaRPr kumimoji="0" lang="en-US" sz="60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Kyle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Bocinsky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Director of Climate Extension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Montana Climate Office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University of Montana</a:t>
            </a:r>
          </a:p>
        </p:txBody>
      </p:sp>
    </p:spTree>
    <p:extLst>
      <p:ext uri="{BB962C8B-B14F-4D97-AF65-F5344CB8AC3E}">
        <p14:creationId xmlns:p14="http://schemas.microsoft.com/office/powerpoint/2010/main" val="2235210288"/>
      </p:ext>
    </p:extLst>
  </p:cSld>
  <p:clrMapOvr>
    <a:masterClrMapping/>
  </p:clrMapOvr>
  <p:transition spd="med" advClick="0" advTm="20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70213"/>
      </p:ext>
    </p:extLst>
  </p:cSld>
  <p:clrMapOvr>
    <a:masterClrMapping/>
  </p:clrMapOvr>
  <p:transition spd="med" advClick="0" advTm="10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1BB760-55F3-BB4B-B8D8-03469A2FDE84}"/>
              </a:ext>
            </a:extLst>
          </p:cNvPr>
          <p:cNvSpPr txBox="1"/>
          <p:nvPr/>
        </p:nvSpPr>
        <p:spPr>
          <a:xfrm>
            <a:off x="3374138" y="427370"/>
            <a:ext cx="6256521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UMRB below 5,500 feet</a:t>
            </a:r>
          </a:p>
        </p:txBody>
      </p:sp>
    </p:spTree>
    <p:extLst>
      <p:ext uri="{BB962C8B-B14F-4D97-AF65-F5344CB8AC3E}">
        <p14:creationId xmlns:p14="http://schemas.microsoft.com/office/powerpoint/2010/main" val="4195289324"/>
      </p:ext>
    </p:extLst>
  </p:cSld>
  <p:clrMapOvr>
    <a:masterClrMapping/>
  </p:clrMapOvr>
  <p:transition spd="med" advClick="0" advTm="10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3C157F-2FC3-C649-BA2B-A680DA4DE94B}"/>
              </a:ext>
            </a:extLst>
          </p:cNvPr>
          <p:cNvSpPr txBox="1"/>
          <p:nvPr/>
        </p:nvSpPr>
        <p:spPr>
          <a:xfrm>
            <a:off x="3906335" y="116651"/>
            <a:ext cx="5192127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500 square mile grid</a:t>
            </a:r>
          </a:p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540 grid squares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238345967"/>
      </p:ext>
    </p:extLst>
  </p:cSld>
  <p:clrMapOvr>
    <a:masterClrMapping/>
  </p:clrMapOvr>
  <p:transition spd="med" advClick="0" advTm="10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39715C-50AC-FC4E-9943-6A20CFF623A9}"/>
              </a:ext>
            </a:extLst>
          </p:cNvPr>
          <p:cNvSpPr txBox="1"/>
          <p:nvPr/>
        </p:nvSpPr>
        <p:spPr>
          <a:xfrm>
            <a:off x="4281438" y="418042"/>
            <a:ext cx="4472378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6 State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kumimoji="0" lang="en-US" sz="440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esonets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87EFF5-659D-7A4F-955B-CBFCD601891B}"/>
              </a:ext>
            </a:extLst>
          </p:cNvPr>
          <p:cNvSpPr txBox="1"/>
          <p:nvPr/>
        </p:nvSpPr>
        <p:spPr>
          <a:xfrm>
            <a:off x="3220673" y="2890281"/>
            <a:ext cx="2189703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MT: 205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45695D-4645-AB48-91AF-D62D4CC599AC}"/>
              </a:ext>
            </a:extLst>
          </p:cNvPr>
          <p:cNvSpPr txBox="1"/>
          <p:nvPr/>
        </p:nvSpPr>
        <p:spPr>
          <a:xfrm>
            <a:off x="7694233" y="3669865"/>
            <a:ext cx="1856277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ND: 79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28215C-47DF-954F-BD83-DCBF5D3883C5}"/>
              </a:ext>
            </a:extLst>
          </p:cNvPr>
          <p:cNvSpPr txBox="1"/>
          <p:nvPr/>
        </p:nvSpPr>
        <p:spPr>
          <a:xfrm>
            <a:off x="3870107" y="5975453"/>
            <a:ext cx="1958870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WY: 61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5E5EC8-B9AE-7844-8CE4-758C4610EE0A}"/>
              </a:ext>
            </a:extLst>
          </p:cNvPr>
          <p:cNvSpPr txBox="1"/>
          <p:nvPr/>
        </p:nvSpPr>
        <p:spPr>
          <a:xfrm>
            <a:off x="7943608" y="5827772"/>
            <a:ext cx="2148025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SD: 156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D4F73D-1DDA-8E42-91BA-EA70F649B256}"/>
              </a:ext>
            </a:extLst>
          </p:cNvPr>
          <p:cNvSpPr txBox="1"/>
          <p:nvPr/>
        </p:nvSpPr>
        <p:spPr>
          <a:xfrm>
            <a:off x="8100701" y="7985679"/>
            <a:ext cx="1833835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NE: 35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8BB9F2-723A-004E-8290-4E45426D2EB4}"/>
              </a:ext>
            </a:extLst>
          </p:cNvPr>
          <p:cNvSpPr txBox="1"/>
          <p:nvPr/>
        </p:nvSpPr>
        <p:spPr>
          <a:xfrm>
            <a:off x="11732540" y="7482647"/>
            <a:ext cx="1300036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IA: 4</a:t>
            </a:r>
          </a:p>
        </p:txBody>
      </p:sp>
    </p:spTree>
    <p:extLst>
      <p:ext uri="{BB962C8B-B14F-4D97-AF65-F5344CB8AC3E}">
        <p14:creationId xmlns:p14="http://schemas.microsoft.com/office/powerpoint/2010/main" val="1556102791"/>
      </p:ext>
    </p:extLst>
  </p:cSld>
  <p:clrMapOvr>
    <a:masterClrMapping/>
  </p:clrMapOvr>
  <p:transition spd="med" advClick="0" advTm="20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180ECF-0218-D948-A8AB-668047B22B01}"/>
              </a:ext>
            </a:extLst>
          </p:cNvPr>
          <p:cNvSpPr txBox="1"/>
          <p:nvPr/>
        </p:nvSpPr>
        <p:spPr>
          <a:xfrm>
            <a:off x="3906335" y="116651"/>
            <a:ext cx="5192127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500 square mile grid</a:t>
            </a:r>
          </a:p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540 grid squares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63405765"/>
      </p:ext>
    </p:extLst>
  </p:cSld>
  <p:clrMapOvr>
    <a:masterClrMapping/>
  </p:clrMapOvr>
  <p:transition spd="med" advClick="0" advTm="20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A1B1C0-6C61-1441-9001-F984FB25537A}"/>
              </a:ext>
            </a:extLst>
          </p:cNvPr>
          <p:cNvSpPr txBox="1"/>
          <p:nvPr/>
        </p:nvSpPr>
        <p:spPr>
          <a:xfrm>
            <a:off x="4173237" y="116651"/>
            <a:ext cx="4658327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174 grid squares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include Tribal land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8828335"/>
      </p:ext>
    </p:extLst>
  </p:cSld>
  <p:clrMapOvr>
    <a:masterClrMapping/>
  </p:clrMapOvr>
  <p:transition spd="med" advClick="0" advTm="10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0F2761-A4E0-0646-9BE4-FCD5866B62B7}"/>
              </a:ext>
            </a:extLst>
          </p:cNvPr>
          <p:cNvSpPr txBox="1"/>
          <p:nvPr/>
        </p:nvSpPr>
        <p:spPr>
          <a:xfrm>
            <a:off x="3136096" y="116651"/>
            <a:ext cx="6732612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151 potential grid squares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to be filled on Tribal land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88830832"/>
      </p:ext>
    </p:extLst>
  </p:cSld>
  <p:clrMapOvr>
    <a:masterClrMapping/>
  </p:clrMapOvr>
  <p:transition spd="med" advClick="0" advTm="20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sky, sandy, day&#10;&#10;Description automatically generated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06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913313"/>
      </p:ext>
    </p:extLst>
  </p:cSld>
  <p:clrMapOvr>
    <a:masterClrMapping/>
  </p:clrMapOvr>
  <p:transition spd="med" advClick="0" advTm="10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sky, sandy, day&#10;&#10;Description automatically generated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06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53E9524-FAD7-234F-8FE3-3E3F8770E4C9}"/>
              </a:ext>
            </a:extLst>
          </p:cNvPr>
          <p:cNvSpPr txBox="1"/>
          <p:nvPr/>
        </p:nvSpPr>
        <p:spPr>
          <a:xfrm>
            <a:off x="3148344" y="662515"/>
            <a:ext cx="3007235" cy="112338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Wind Speed &amp;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Direction</a:t>
            </a:r>
            <a:endParaRPr kumimoji="0" lang="en-US" sz="3400" b="1" u="none" strike="noStrike" normalizeH="0" baseline="0" dirty="0">
              <a:ln w="3175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A5BCFC-22F4-F543-A636-BAEA0EEAEA9B}"/>
              </a:ext>
            </a:extLst>
          </p:cNvPr>
          <p:cNvSpPr txBox="1"/>
          <p:nvPr/>
        </p:nvSpPr>
        <p:spPr>
          <a:xfrm>
            <a:off x="1636059" y="6621140"/>
            <a:ext cx="2718694" cy="60016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Precipitation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02695D-BDB7-E24D-8486-2EB5DBB96097}"/>
              </a:ext>
            </a:extLst>
          </p:cNvPr>
          <p:cNvSpPr txBox="1"/>
          <p:nvPr/>
        </p:nvSpPr>
        <p:spPr>
          <a:xfrm>
            <a:off x="2416068" y="5012969"/>
            <a:ext cx="3736600" cy="112338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Temperature &amp;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Relative Humidity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26FC7A-8ECC-004F-BC2C-8D519A8875BF}"/>
              </a:ext>
            </a:extLst>
          </p:cNvPr>
          <p:cNvSpPr txBox="1"/>
          <p:nvPr/>
        </p:nvSpPr>
        <p:spPr>
          <a:xfrm>
            <a:off x="7007117" y="5192939"/>
            <a:ext cx="3274935" cy="60016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Solar Radiation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AD32F3-BB72-5540-84A0-0910652F2555}"/>
              </a:ext>
            </a:extLst>
          </p:cNvPr>
          <p:cNvSpPr txBox="1"/>
          <p:nvPr/>
        </p:nvSpPr>
        <p:spPr>
          <a:xfrm>
            <a:off x="8723932" y="6755398"/>
            <a:ext cx="3105017" cy="60016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Solar Powered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0D47CE-5E3C-8949-BB4E-FA18C3DDF8AC}"/>
              </a:ext>
            </a:extLst>
          </p:cNvPr>
          <p:cNvSpPr txBox="1"/>
          <p:nvPr/>
        </p:nvSpPr>
        <p:spPr>
          <a:xfrm>
            <a:off x="581136" y="7706091"/>
            <a:ext cx="5578450" cy="112338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Soil Moisture/Temperature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@ 2”, 4”, 8”, 20”, 40”</a:t>
            </a:r>
            <a:endParaRPr kumimoji="0" lang="en-US" sz="3400" b="1" u="none" strike="noStrike" normalizeH="0" baseline="0" dirty="0">
              <a:ln w="3175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7187C0-2A60-7B47-BFC6-CA4410EBD790}"/>
              </a:ext>
            </a:extLst>
          </p:cNvPr>
          <p:cNvSpPr txBox="1"/>
          <p:nvPr/>
        </p:nvSpPr>
        <p:spPr>
          <a:xfrm>
            <a:off x="8974806" y="7967701"/>
            <a:ext cx="3709350" cy="60016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Snow Depth/SWE</a:t>
            </a:r>
          </a:p>
        </p:txBody>
      </p:sp>
    </p:spTree>
    <p:extLst>
      <p:ext uri="{BB962C8B-B14F-4D97-AF65-F5344CB8AC3E}">
        <p14:creationId xmlns:p14="http://schemas.microsoft.com/office/powerpoint/2010/main" val="3591165404"/>
      </p:ext>
    </p:extLst>
  </p:cSld>
  <p:clrMapOvr>
    <a:masterClrMapping/>
  </p:clrMapOvr>
  <p:transition spd="med" advClick="0" advTm="30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3" b="4203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48BB40-1DA1-FF42-999C-A1ADD93774C4}"/>
              </a:ext>
            </a:extLst>
          </p:cNvPr>
          <p:cNvSpPr txBox="1"/>
          <p:nvPr/>
        </p:nvSpPr>
        <p:spPr>
          <a:xfrm>
            <a:off x="5895133" y="130564"/>
            <a:ext cx="6951073" cy="5955476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u="none" strike="noStrike" normalizeH="0" baseline="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Seeking TCU Partnerships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u="none" strike="noStrike" normalizeH="0" baseline="0" dirty="0">
              <a:ln w="127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  <a:sym typeface="Helvetica Light"/>
            </a:endParaRP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60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Host a UMRB Soil Moisture station</a:t>
            </a: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3600" u="none" strike="noStrike" normalizeH="0" baseline="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Co-develop data displays for home communities</a:t>
            </a: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60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Mentorship and training for TCU students</a:t>
            </a: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60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Pathways towards co-management and restoration</a:t>
            </a:r>
            <a:endParaRPr kumimoji="0" lang="en-US" sz="3600" u="none" strike="noStrike" normalizeH="0" baseline="0" dirty="0">
              <a:ln w="127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89015410"/>
      </p:ext>
    </p:extLst>
  </p:cSld>
  <p:clrMapOvr>
    <a:masterClrMapping/>
  </p:clrMapOvr>
  <p:transition spd="med" advClick="0" advTm="45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96BDA82C-DEC0-D445-B383-9EF346753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9997" y="-1074161"/>
            <a:ext cx="15890789" cy="119019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BC7CEF-4100-1C4A-93AB-46EF73CDAA67}"/>
              </a:ext>
            </a:extLst>
          </p:cNvPr>
          <p:cNvSpPr txBox="1"/>
          <p:nvPr/>
        </p:nvSpPr>
        <p:spPr>
          <a:xfrm>
            <a:off x="3045525" y="341430"/>
            <a:ext cx="6913751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Upper Missouri River Basin</a:t>
            </a:r>
          </a:p>
        </p:txBody>
      </p:sp>
    </p:spTree>
    <p:extLst>
      <p:ext uri="{BB962C8B-B14F-4D97-AF65-F5344CB8AC3E}">
        <p14:creationId xmlns:p14="http://schemas.microsoft.com/office/powerpoint/2010/main" val="1197851987"/>
      </p:ext>
    </p:extLst>
  </p:cSld>
  <p:clrMapOvr>
    <a:masterClrMapping/>
  </p:clrMapOvr>
  <p:transition spd="med" advClick="0" advTm="10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3" b="4203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48BB40-1DA1-FF42-999C-A1ADD93774C4}"/>
              </a:ext>
            </a:extLst>
          </p:cNvPr>
          <p:cNvSpPr txBox="1"/>
          <p:nvPr/>
        </p:nvSpPr>
        <p:spPr>
          <a:xfrm>
            <a:off x="5895133" y="1787644"/>
            <a:ext cx="6951073" cy="380104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sz="5400" b="1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Thank You!</a:t>
            </a:r>
          </a:p>
          <a:p>
            <a:endParaRPr lang="en-US" sz="5400" b="1" dirty="0">
              <a:ln w="1016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5400" b="1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Questions?</a:t>
            </a:r>
            <a:endParaRPr lang="en-US" sz="4000" b="1" dirty="0">
              <a:ln w="1016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4000" dirty="0" err="1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kyle.bocinsky@umontana.edu</a:t>
            </a:r>
            <a:endParaRPr lang="en-US" sz="4000" dirty="0">
              <a:ln w="1016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endParaRPr lang="en-US" sz="4000" dirty="0">
              <a:ln w="1016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27697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2232"/>
            <a:ext cx="13004800" cy="81169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81AF47-BD35-8640-9869-B2B5ECEA911A}"/>
              </a:ext>
            </a:extLst>
          </p:cNvPr>
          <p:cNvSpPr txBox="1"/>
          <p:nvPr/>
        </p:nvSpPr>
        <p:spPr>
          <a:xfrm>
            <a:off x="2226389" y="0"/>
            <a:ext cx="8552021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302,000 square miles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2,974,820 people (2020 Census)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173829595"/>
      </p:ext>
    </p:extLst>
  </p:cSld>
  <p:clrMapOvr>
    <a:masterClrMapping/>
  </p:clrMapOvr>
  <p:transition spd="med" advClick="0" advTm="10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800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48E233-1A74-894D-9DD7-0D936A0A54B8}"/>
              </a:ext>
            </a:extLst>
          </p:cNvPr>
          <p:cNvSpPr txBox="1"/>
          <p:nvPr/>
        </p:nvSpPr>
        <p:spPr>
          <a:xfrm>
            <a:off x="3435053" y="116651"/>
            <a:ext cx="6134692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21 Tribal Reservations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145,802 Tribal residents</a:t>
            </a:r>
          </a:p>
        </p:txBody>
      </p:sp>
    </p:spTree>
    <p:extLst>
      <p:ext uri="{BB962C8B-B14F-4D97-AF65-F5344CB8AC3E}">
        <p14:creationId xmlns:p14="http://schemas.microsoft.com/office/powerpoint/2010/main" val="2013025861"/>
      </p:ext>
    </p:extLst>
  </p:cSld>
  <p:clrMapOvr>
    <a:masterClrMapping/>
  </p:clrMapOvr>
  <p:transition spd="med" advClick="0" advTm="10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3" b="4203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59662"/>
      </p:ext>
    </p:extLst>
  </p:cSld>
  <p:clrMapOvr>
    <a:masterClrMapping/>
  </p:clrMapOvr>
  <p:transition spd="med" advClick="0" advTm="15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4" r="9034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148345"/>
      </p:ext>
    </p:extLst>
  </p:cSld>
  <p:clrMapOvr>
    <a:masterClrMapping/>
  </p:clrMapOvr>
  <p:transition spd="med" advClick="0" advTm="10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" r="1524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58549"/>
      </p:ext>
    </p:extLst>
  </p:cSld>
  <p:clrMapOvr>
    <a:masterClrMapping/>
  </p:clrMapOvr>
  <p:transition spd="med" advClick="0" advTm="5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9" r="9059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198714"/>
      </p:ext>
    </p:extLst>
  </p:cSld>
  <p:clrMapOvr>
    <a:masterClrMapping/>
  </p:clrMapOvr>
  <p:transition spd="med" advClick="0" advTm="15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2CB2A1-5CAC-F74C-A36D-2190CEC469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65"/>
          <a:stretch/>
        </p:blipFill>
        <p:spPr>
          <a:xfrm rot="5400000">
            <a:off x="1730189" y="-2973392"/>
            <a:ext cx="9544421" cy="1424066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89EC0D-E540-2B4D-888C-AB93F1268F34}"/>
              </a:ext>
            </a:extLst>
          </p:cNvPr>
          <p:cNvSpPr/>
          <p:nvPr/>
        </p:nvSpPr>
        <p:spPr>
          <a:xfrm>
            <a:off x="746760" y="3788941"/>
            <a:ext cx="2689860" cy="415498"/>
          </a:xfrm>
          <a:prstGeom prst="rect">
            <a:avLst/>
          </a:prstGeom>
          <a:solidFill>
            <a:srgbClr val="83847A"/>
          </a:solidFill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07695558"/>
      </p:ext>
    </p:extLst>
  </p:cSld>
  <p:clrMapOvr>
    <a:masterClrMapping/>
  </p:clrMapOvr>
  <p:transition spd="med" advClick="0" advTm="20000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254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254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3174</TotalTime>
  <Words>173</Words>
  <Application>Microsoft Macintosh PowerPoint</Application>
  <PresentationFormat>Custom</PresentationFormat>
  <Paragraphs>49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Arial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Kyle Bocinsky</cp:lastModifiedBy>
  <cp:revision>110</cp:revision>
  <dcterms:modified xsi:type="dcterms:W3CDTF">2021-10-20T20:44:24Z</dcterms:modified>
</cp:coreProperties>
</file>